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0" r:id="rId3"/>
    <p:sldId id="258" r:id="rId4"/>
    <p:sldId id="261" r:id="rId5"/>
    <p:sldId id="259"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756" y="5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A3057-A13C-4E6E-8F76-8E9D1C3B0406}" type="datetimeFigureOut">
              <a:rPr kumimoji="1" lang="ja-JP" altLang="en-US" smtClean="0"/>
              <a:t>2021/8/18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8E98DC-A457-4DFA-9B27-3B930646D1C0}" type="slidenum">
              <a:rPr kumimoji="1" lang="ja-JP" altLang="en-US" smtClean="0"/>
              <a:t>‹#›</a:t>
            </a:fld>
            <a:endParaRPr kumimoji="1" lang="ja-JP" altLang="en-US"/>
          </a:p>
        </p:txBody>
      </p:sp>
    </p:spTree>
    <p:extLst>
      <p:ext uri="{BB962C8B-B14F-4D97-AF65-F5344CB8AC3E}">
        <p14:creationId xmlns:p14="http://schemas.microsoft.com/office/powerpoint/2010/main" val="35004098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C8E98DC-A457-4DFA-9B27-3B930646D1C0}" type="slidenum">
              <a:rPr kumimoji="1" lang="ja-JP" altLang="en-US" smtClean="0"/>
              <a:t>2</a:t>
            </a:fld>
            <a:endParaRPr kumimoji="1" lang="ja-JP" altLang="en-US"/>
          </a:p>
        </p:txBody>
      </p:sp>
    </p:spTree>
    <p:extLst>
      <p:ext uri="{BB962C8B-B14F-4D97-AF65-F5344CB8AC3E}">
        <p14:creationId xmlns:p14="http://schemas.microsoft.com/office/powerpoint/2010/main" val="284659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349C7A-3F66-4351-B446-CA9CEF473A1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893CED0-A175-424E-A3C2-C44A17D105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79CF5D4-7752-4762-B30C-506C73EE477F}"/>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5229CD6B-A9C3-43AD-A67A-438095A81D1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73ED700-3920-4B79-B4F1-1977FB4B1AA8}"/>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63069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0E9DA1B-8A1C-497B-9874-79FC67B19B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B373599-8101-44EB-9B18-C13AFE206D7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A2F2846-F516-4B83-AE41-7B08381E89B4}"/>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17BC304A-C162-41C0-9E3D-020AE370E19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719262-4FB4-4CCC-843D-F1DC673EB84A}"/>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967676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27AD965-73F7-4ACB-8F3A-C57E10E67F2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163C643-4900-48C1-8954-76F54D27487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DA61899-C2ED-456C-9017-3D2A258311F0}"/>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03A7A481-5252-467D-B76A-BF0DD6C98AE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384100-75BD-483C-831C-9C70A3CF3630}"/>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0338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C70166-7760-497E-885D-59AE8EA2B63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BA6529A-FBF5-4715-BBF9-9AC95A813DF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7284258-8305-45E3-947C-1754E0CB7341}"/>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8212007E-FCB2-4EB4-887D-A9B9E6D6DAB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93C7DA3-493D-49DC-A788-C6A12CF92823}"/>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994284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0C9FB3-56A2-44B4-87A0-155F81D90C4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92D889F-4641-4257-8CA9-BE190FE797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402AB160-B300-4347-9189-C40408927EC5}"/>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B4F8B44D-D991-4964-AD0B-8731A654D35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DAA995-D6BB-401C-9CDA-F06E661ED570}"/>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47196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F8C240-0888-45F0-94C6-73612B4DC3A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F91FE48-CFDB-4D7A-9E8C-295AA282882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DEF662C-E7D9-48A3-828B-F5232854682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80F1E55D-B660-4C17-9149-5D0AEFB53C18}"/>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6" name="フッター プレースホルダー 5">
            <a:extLst>
              <a:ext uri="{FF2B5EF4-FFF2-40B4-BE49-F238E27FC236}">
                <a16:creationId xmlns:a16="http://schemas.microsoft.com/office/drawing/2014/main" id="{5D67648A-7AE4-41BB-AEE9-70056704EC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9343849-7FA8-4E2A-A612-844EB16C91FE}"/>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653874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BE1525-3426-4CB3-B6D0-70F77463D11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1139DA1-A0BC-410F-A52A-6AA2CEBE1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B418A8D-3FB6-4E79-A9BC-F3C54C1E41D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E75DBB6-CDA9-4439-969F-80E7C6208F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7FA4363-9FC0-4C57-A96C-FE82C63F077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38F5272-9C2A-40AE-B088-982F6E5E1E75}"/>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8" name="フッター プレースホルダー 7">
            <a:extLst>
              <a:ext uri="{FF2B5EF4-FFF2-40B4-BE49-F238E27FC236}">
                <a16:creationId xmlns:a16="http://schemas.microsoft.com/office/drawing/2014/main" id="{61E9BBBA-F893-463B-9D84-3DF1F22B4DF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723EC1C-713D-4292-BFAE-56F9A6A33D4A}"/>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162663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DD463A-5E65-4B1B-A9B2-642605C9871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71BF879-2DD7-42AF-9D67-ABB602F2983D}"/>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4" name="フッター プレースホルダー 3">
            <a:extLst>
              <a:ext uri="{FF2B5EF4-FFF2-40B4-BE49-F238E27FC236}">
                <a16:creationId xmlns:a16="http://schemas.microsoft.com/office/drawing/2014/main" id="{0611FC39-0290-4D75-93C7-6535F13206B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F3ECC31-B213-4BEB-A007-A056FC0D95D0}"/>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48872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8BB8167-25A1-4754-BBEC-E3CD240537C6}"/>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3" name="フッター プレースホルダー 2">
            <a:extLst>
              <a:ext uri="{FF2B5EF4-FFF2-40B4-BE49-F238E27FC236}">
                <a16:creationId xmlns:a16="http://schemas.microsoft.com/office/drawing/2014/main" id="{2709812D-47A4-441E-B224-16C9F4ABB40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38D6AFE-834A-4FA7-AB27-7F90403B03AA}"/>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869858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722F40-3B19-4DA4-B758-1F01C2EC3D0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7D94E45-5FA3-4347-B550-7799F2BEB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0115530-6BB7-4F8E-A9C2-0A6424F33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FB0DBB3-F008-4243-90C2-65BDA0F05B22}"/>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6" name="フッター プレースホルダー 5">
            <a:extLst>
              <a:ext uri="{FF2B5EF4-FFF2-40B4-BE49-F238E27FC236}">
                <a16:creationId xmlns:a16="http://schemas.microsoft.com/office/drawing/2014/main" id="{6AEBB1ED-09F0-4FF3-BE93-8AED1D7371B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A424C35-05A7-46C9-A6AE-3B8C19D7828E}"/>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2976665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A6E449-B81C-4B97-825E-F8A03AD82F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F401FCB-1EEB-48DA-BD08-CA13ED041C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40309A6B-61D7-4C92-AB10-3566A53EF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348E011-D9E7-414A-B368-A7A43D313BE8}"/>
              </a:ext>
            </a:extLst>
          </p:cNvPr>
          <p:cNvSpPr>
            <a:spLocks noGrp="1"/>
          </p:cNvSpPr>
          <p:nvPr>
            <p:ph type="dt" sz="half" idx="10"/>
          </p:nvPr>
        </p:nvSpPr>
        <p:spPr/>
        <p:txBody>
          <a:bodyPr/>
          <a:lstStyle/>
          <a:p>
            <a:fld id="{F1DD974F-C04A-4AA0-ABAA-4C30A63D294A}" type="datetimeFigureOut">
              <a:rPr kumimoji="1" lang="ja-JP" altLang="en-US" smtClean="0"/>
              <a:t>2021/8/18</a:t>
            </a:fld>
            <a:endParaRPr kumimoji="1" lang="ja-JP" altLang="en-US"/>
          </a:p>
        </p:txBody>
      </p:sp>
      <p:sp>
        <p:nvSpPr>
          <p:cNvPr id="6" name="フッター プレースホルダー 5">
            <a:extLst>
              <a:ext uri="{FF2B5EF4-FFF2-40B4-BE49-F238E27FC236}">
                <a16:creationId xmlns:a16="http://schemas.microsoft.com/office/drawing/2014/main" id="{CACF5A7E-DCB1-4C63-9B4D-5733B898FE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32EF9BB-E129-4D58-A632-1F36BB8C8393}"/>
              </a:ext>
            </a:extLst>
          </p:cNvPr>
          <p:cNvSpPr>
            <a:spLocks noGrp="1"/>
          </p:cNvSpPr>
          <p:nvPr>
            <p:ph type="sldNum" sz="quarter" idx="12"/>
          </p:nvPr>
        </p:nvSpPr>
        <p:spPr/>
        <p:txBody>
          <a:body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3660176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8D5CB2D-F52B-4AA5-97BE-DC067E2C2E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F846FC-7591-4429-90A8-8EF4A62A0D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25252C9-1A61-4964-A8F7-6E02F31182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DD974F-C04A-4AA0-ABAA-4C30A63D294A}" type="datetimeFigureOut">
              <a:rPr kumimoji="1" lang="ja-JP" altLang="en-US" smtClean="0"/>
              <a:t>2021/8/18</a:t>
            </a:fld>
            <a:endParaRPr kumimoji="1" lang="ja-JP" altLang="en-US"/>
          </a:p>
        </p:txBody>
      </p:sp>
      <p:sp>
        <p:nvSpPr>
          <p:cNvPr id="5" name="フッター プレースホルダー 4">
            <a:extLst>
              <a:ext uri="{FF2B5EF4-FFF2-40B4-BE49-F238E27FC236}">
                <a16:creationId xmlns:a16="http://schemas.microsoft.com/office/drawing/2014/main" id="{FCBB6613-62FD-482B-9150-AD1035372D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4EE3051-2E35-42D1-8FBF-9E8846B88F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D3D13-B6C0-4E64-9269-75A703ECE505}" type="slidenum">
              <a:rPr kumimoji="1" lang="ja-JP" altLang="en-US" smtClean="0"/>
              <a:t>‹#›</a:t>
            </a:fld>
            <a:endParaRPr kumimoji="1" lang="ja-JP" altLang="en-US"/>
          </a:p>
        </p:txBody>
      </p:sp>
    </p:spTree>
    <p:extLst>
      <p:ext uri="{BB962C8B-B14F-4D97-AF65-F5344CB8AC3E}">
        <p14:creationId xmlns:p14="http://schemas.microsoft.com/office/powerpoint/2010/main" val="580893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arxiv.org/abs/1812.04948"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4.m4a"/><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audio" Target="../media/media4.m4a"/></Relationships>
</file>

<file path=ppt/slides/_rels/slide4.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7.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 Id="rId9"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5116A3-7EEB-4A0F-B099-ABC5B63BC653}"/>
              </a:ext>
            </a:extLst>
          </p:cNvPr>
          <p:cNvSpPr>
            <a:spLocks noGrp="1"/>
          </p:cNvSpPr>
          <p:nvPr>
            <p:ph type="ctrTitle"/>
          </p:nvPr>
        </p:nvSpPr>
        <p:spPr>
          <a:xfrm>
            <a:off x="372862" y="1122363"/>
            <a:ext cx="11514338" cy="2387600"/>
          </a:xfrm>
        </p:spPr>
        <p:txBody>
          <a:bodyPr>
            <a:normAutofit/>
          </a:bodyPr>
          <a:lstStyle/>
          <a:p>
            <a:r>
              <a:rPr kumimoji="1" lang="en-US" altLang="ja-JP" sz="4800" b="1" dirty="0"/>
              <a:t>Style-GAN</a:t>
            </a:r>
            <a:r>
              <a:rPr kumimoji="1" lang="ja-JP" altLang="en-US" sz="4800" b="1" dirty="0"/>
              <a:t>による</a:t>
            </a:r>
            <a:br>
              <a:rPr kumimoji="1" lang="en-US" altLang="ja-JP" sz="4800" b="1" dirty="0"/>
            </a:br>
            <a:r>
              <a:rPr kumimoji="1" lang="ja-JP" altLang="en-US" sz="4800" b="1" dirty="0"/>
              <a:t>大規模日本人顔データベース作成の試み</a:t>
            </a:r>
          </a:p>
        </p:txBody>
      </p:sp>
      <p:sp>
        <p:nvSpPr>
          <p:cNvPr id="3" name="字幕 2">
            <a:extLst>
              <a:ext uri="{FF2B5EF4-FFF2-40B4-BE49-F238E27FC236}">
                <a16:creationId xmlns:a16="http://schemas.microsoft.com/office/drawing/2014/main" id="{1B69A45D-6C24-4FB9-B532-C6223C14B6AC}"/>
              </a:ext>
            </a:extLst>
          </p:cNvPr>
          <p:cNvSpPr>
            <a:spLocks noGrp="1"/>
          </p:cNvSpPr>
          <p:nvPr>
            <p:ph type="subTitle" idx="1"/>
          </p:nvPr>
        </p:nvSpPr>
        <p:spPr>
          <a:xfrm>
            <a:off x="1524000" y="3823980"/>
            <a:ext cx="9144000" cy="1174148"/>
          </a:xfrm>
        </p:spPr>
        <p:txBody>
          <a:bodyPr/>
          <a:lstStyle/>
          <a:p>
            <a:r>
              <a:rPr kumimoji="1" lang="ja-JP" altLang="en-US" dirty="0"/>
              <a:t>鈴木厚也</a:t>
            </a:r>
            <a:r>
              <a:rPr kumimoji="1" lang="en-US" altLang="ja-JP" dirty="0"/>
              <a:t>, </a:t>
            </a:r>
            <a:r>
              <a:rPr kumimoji="1" lang="ja-JP" altLang="en-US" dirty="0"/>
              <a:t>内藤智之</a:t>
            </a:r>
            <a:endParaRPr kumimoji="1" lang="en-US" altLang="ja-JP" dirty="0"/>
          </a:p>
          <a:p>
            <a:r>
              <a:rPr kumimoji="1" lang="ja-JP" altLang="en-US" sz="2000" dirty="0"/>
              <a:t>大阪大学生命機能研究科</a:t>
            </a:r>
            <a:r>
              <a:rPr kumimoji="1" lang="en-US" altLang="ja-JP" sz="2000" dirty="0"/>
              <a:t>, </a:t>
            </a:r>
            <a:r>
              <a:rPr kumimoji="1" lang="ja-JP" altLang="en-US" sz="2000" dirty="0"/>
              <a:t>大阪大学大学院医学研究科</a:t>
            </a:r>
          </a:p>
        </p:txBody>
      </p:sp>
      <p:pic>
        <p:nvPicPr>
          <p:cNvPr id="6" name="録音したサウンド">
            <a:hlinkClick r:id="" action="ppaction://media"/>
            <a:extLst>
              <a:ext uri="{FF2B5EF4-FFF2-40B4-BE49-F238E27FC236}">
                <a16:creationId xmlns:a16="http://schemas.microsoft.com/office/drawing/2014/main" id="{3C15F8AF-0E1D-4A4C-943C-6FB853AD05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10950" y="207624"/>
            <a:ext cx="609600" cy="609600"/>
          </a:xfrm>
          <a:prstGeom prst="rect">
            <a:avLst/>
          </a:prstGeom>
        </p:spPr>
      </p:pic>
    </p:spTree>
    <p:extLst>
      <p:ext uri="{BB962C8B-B14F-4D97-AF65-F5344CB8AC3E}">
        <p14:creationId xmlns:p14="http://schemas.microsoft.com/office/powerpoint/2010/main" val="78611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2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77EA0DB2-72D6-49D3-8843-DFD8871E116E}"/>
              </a:ext>
            </a:extLst>
          </p:cNvPr>
          <p:cNvSpPr txBox="1"/>
          <p:nvPr/>
        </p:nvSpPr>
        <p:spPr>
          <a:xfrm>
            <a:off x="0" y="86380"/>
            <a:ext cx="12192000" cy="523220"/>
          </a:xfrm>
          <a:prstGeom prst="rect">
            <a:avLst/>
          </a:prstGeom>
          <a:solidFill>
            <a:schemeClr val="bg1"/>
          </a:solidFill>
          <a:ln>
            <a:solidFill>
              <a:schemeClr val="bg1"/>
            </a:solidFill>
          </a:ln>
        </p:spPr>
        <p:txBody>
          <a:bodyPr wrap="square">
            <a:spAutoFit/>
          </a:bodyPr>
          <a:lstStyle/>
          <a:p>
            <a:pPr algn="ctr"/>
            <a:r>
              <a:rPr kumimoji="1" lang="ja-JP" altLang="en-US" sz="2800" b="1" u="sng" dirty="0"/>
              <a:t>背景と提案手法</a:t>
            </a:r>
            <a:endParaRPr kumimoji="1" lang="en-US" altLang="ja-JP" sz="2800" b="1" u="sng" dirty="0"/>
          </a:p>
        </p:txBody>
      </p:sp>
      <p:pic>
        <p:nvPicPr>
          <p:cNvPr id="6" name="録音したサウンド">
            <a:hlinkClick r:id="" action="ppaction://media"/>
            <a:extLst>
              <a:ext uri="{FF2B5EF4-FFF2-40B4-BE49-F238E27FC236}">
                <a16:creationId xmlns:a16="http://schemas.microsoft.com/office/drawing/2014/main" id="{790BE892-BF36-4B6C-A979-004D184DCB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0"/>
            <a:ext cx="609600" cy="609600"/>
          </a:xfrm>
          <a:prstGeom prst="rect">
            <a:avLst/>
          </a:prstGeom>
        </p:spPr>
      </p:pic>
      <p:sp>
        <p:nvSpPr>
          <p:cNvPr id="7" name="テキスト ボックス 6">
            <a:extLst>
              <a:ext uri="{FF2B5EF4-FFF2-40B4-BE49-F238E27FC236}">
                <a16:creationId xmlns:a16="http://schemas.microsoft.com/office/drawing/2014/main" id="{08858AC4-2C47-42D3-997D-4A565DFCBFCD}"/>
              </a:ext>
            </a:extLst>
          </p:cNvPr>
          <p:cNvSpPr txBox="1"/>
          <p:nvPr/>
        </p:nvSpPr>
        <p:spPr>
          <a:xfrm>
            <a:off x="5243295" y="2705407"/>
            <a:ext cx="1705410" cy="400110"/>
          </a:xfrm>
          <a:prstGeom prst="rect">
            <a:avLst/>
          </a:prstGeom>
          <a:solidFill>
            <a:srgbClr val="FFFF00"/>
          </a:solidFill>
          <a:ln>
            <a:solidFill>
              <a:srgbClr val="FFFF00"/>
            </a:solidFill>
          </a:ln>
        </p:spPr>
        <p:txBody>
          <a:bodyPr wrap="square">
            <a:spAutoFit/>
          </a:bodyPr>
          <a:lstStyle/>
          <a:p>
            <a:pPr algn="ctr"/>
            <a:r>
              <a:rPr kumimoji="1" lang="ja-JP" altLang="en-US" sz="2000" b="1" dirty="0"/>
              <a:t>提案手法</a:t>
            </a:r>
            <a:endParaRPr lang="ja-JP" altLang="en-US" sz="2000" dirty="0"/>
          </a:p>
        </p:txBody>
      </p:sp>
      <p:sp>
        <p:nvSpPr>
          <p:cNvPr id="12" name="テキスト ボックス 11">
            <a:extLst>
              <a:ext uri="{FF2B5EF4-FFF2-40B4-BE49-F238E27FC236}">
                <a16:creationId xmlns:a16="http://schemas.microsoft.com/office/drawing/2014/main" id="{0046D801-D028-42C2-85AC-619422AECB74}"/>
              </a:ext>
            </a:extLst>
          </p:cNvPr>
          <p:cNvSpPr txBox="1"/>
          <p:nvPr/>
        </p:nvSpPr>
        <p:spPr>
          <a:xfrm>
            <a:off x="38373" y="6334977"/>
            <a:ext cx="12192000" cy="646331"/>
          </a:xfrm>
          <a:prstGeom prst="rect">
            <a:avLst/>
          </a:prstGeom>
          <a:noFill/>
        </p:spPr>
        <p:txBody>
          <a:bodyPr wrap="square">
            <a:spAutoFit/>
          </a:bodyPr>
          <a:lstStyle/>
          <a:p>
            <a:r>
              <a:rPr lang="en-US" altLang="ja-JP" sz="1200" kern="0" dirty="0">
                <a:effectLst/>
                <a:latin typeface="Times New Roman" panose="02020603050405020304" pitchFamily="18" charset="0"/>
                <a:ea typeface="游明朝" panose="02020400000000000000" pitchFamily="18" charset="-128"/>
              </a:rPr>
              <a:t>[1] </a:t>
            </a:r>
            <a:r>
              <a:rPr lang="en-US" altLang="ja-JP" sz="1200" kern="0" dirty="0" err="1">
                <a:effectLst/>
                <a:latin typeface="Times New Roman" panose="02020603050405020304" pitchFamily="18" charset="0"/>
                <a:ea typeface="游明朝" panose="02020400000000000000" pitchFamily="18" charset="-128"/>
              </a:rPr>
              <a:t>Karras</a:t>
            </a:r>
            <a:r>
              <a:rPr lang="en-US" altLang="ja-JP" sz="1200" kern="0" dirty="0">
                <a:effectLst/>
                <a:latin typeface="Times New Roman" panose="02020603050405020304" pitchFamily="18" charset="0"/>
                <a:ea typeface="游明朝" panose="02020400000000000000" pitchFamily="18" charset="-128"/>
              </a:rPr>
              <a:t>, T., Laine, S., &amp; Aila, T. (2018). A Style-Based Generator Architecture for Generative Adversarial Networks. Retrieved from </a:t>
            </a:r>
            <a:r>
              <a:rPr lang="en-US" altLang="ja-JP" sz="1200" kern="0" dirty="0">
                <a:effectLst/>
                <a:latin typeface="Times New Roman" panose="02020603050405020304" pitchFamily="18" charset="0"/>
                <a:ea typeface="游明朝" panose="02020400000000000000" pitchFamily="18" charset="-128"/>
                <a:hlinkClick r:id="rId6"/>
              </a:rPr>
              <a:t>http://arxiv.org/abs/1812.04948</a:t>
            </a:r>
            <a:endParaRPr lang="en-US" altLang="ja-JP" sz="1200" kern="0" dirty="0">
              <a:effectLst/>
              <a:latin typeface="Times New Roman" panose="02020603050405020304" pitchFamily="18" charset="0"/>
              <a:ea typeface="游明朝" panose="02020400000000000000" pitchFamily="18" charset="-128"/>
            </a:endParaRPr>
          </a:p>
          <a:p>
            <a:r>
              <a:rPr lang="en-US" altLang="ja-JP" sz="1200" kern="0" dirty="0">
                <a:latin typeface="Times New Roman" panose="02020603050405020304" pitchFamily="18" charset="0"/>
                <a:ea typeface="游明朝" panose="02020400000000000000" pitchFamily="18" charset="-128"/>
              </a:rPr>
              <a:t>[2] Mark, S., Andrew, H., </a:t>
            </a:r>
            <a:r>
              <a:rPr lang="en-US" altLang="ja-JP" sz="1200" kern="0" dirty="0" err="1">
                <a:latin typeface="Times New Roman" panose="02020603050405020304" pitchFamily="18" charset="0"/>
                <a:ea typeface="游明朝" panose="02020400000000000000" pitchFamily="18" charset="-128"/>
              </a:rPr>
              <a:t>Menglong</a:t>
            </a:r>
            <a:r>
              <a:rPr lang="en-US" altLang="ja-JP" sz="1200" kern="0" dirty="0">
                <a:latin typeface="Times New Roman" panose="02020603050405020304" pitchFamily="18" charset="0"/>
                <a:ea typeface="游明朝" panose="02020400000000000000" pitchFamily="18" charset="-128"/>
              </a:rPr>
              <a:t>, Z., Andrey, Z., &amp; Liang-</a:t>
            </a:r>
            <a:r>
              <a:rPr lang="en-US" altLang="ja-JP" sz="1200" kern="0" dirty="0" err="1">
                <a:latin typeface="Times New Roman" panose="02020603050405020304" pitchFamily="18" charset="0"/>
                <a:ea typeface="游明朝" panose="02020400000000000000" pitchFamily="18" charset="-128"/>
              </a:rPr>
              <a:t>Chieh</a:t>
            </a:r>
            <a:r>
              <a:rPr lang="en-US" altLang="ja-JP" sz="1200" kern="0" dirty="0">
                <a:latin typeface="Times New Roman" panose="02020603050405020304" pitchFamily="18" charset="0"/>
                <a:ea typeface="游明朝" panose="02020400000000000000" pitchFamily="18" charset="-128"/>
              </a:rPr>
              <a:t>, C. MobileNetV2: Inverted Residuals and Linear Bottlenecks. Retrieved from https://arxiv.org/pdf/1801.04381</a:t>
            </a:r>
          </a:p>
          <a:p>
            <a:endParaRPr lang="en-US" altLang="ja-JP" sz="1200" kern="0" dirty="0">
              <a:latin typeface="Times New Roman" panose="02020603050405020304" pitchFamily="18" charset="0"/>
              <a:ea typeface="游明朝" panose="02020400000000000000" pitchFamily="18" charset="-128"/>
            </a:endParaRPr>
          </a:p>
        </p:txBody>
      </p:sp>
      <p:sp>
        <p:nvSpPr>
          <p:cNvPr id="14" name="テキスト ボックス 13">
            <a:extLst>
              <a:ext uri="{FF2B5EF4-FFF2-40B4-BE49-F238E27FC236}">
                <a16:creationId xmlns:a16="http://schemas.microsoft.com/office/drawing/2014/main" id="{69A4CA1A-A25A-409E-8E7F-1C9000CC3D5C}"/>
              </a:ext>
            </a:extLst>
          </p:cNvPr>
          <p:cNvSpPr txBox="1"/>
          <p:nvPr/>
        </p:nvSpPr>
        <p:spPr>
          <a:xfrm>
            <a:off x="490369" y="1025607"/>
            <a:ext cx="6888276" cy="1200329"/>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心理学実験・人工知能研究における大規模顔データベースの需要の高まり</a:t>
            </a:r>
            <a:r>
              <a:rPr kumimoji="1" lang="en-US" altLang="ja-JP" dirty="0"/>
              <a:t>.</a:t>
            </a:r>
          </a:p>
          <a:p>
            <a:pPr marL="285750" indent="-285750">
              <a:buFont typeface="Arial" panose="020B0604020202020204" pitchFamily="34" charset="0"/>
              <a:buChar char="•"/>
            </a:pPr>
            <a:r>
              <a:rPr kumimoji="1" lang="ja-JP" altLang="en-US" dirty="0"/>
              <a:t>欧米人顔</a:t>
            </a:r>
            <a:r>
              <a:rPr kumimoji="1" lang="en-US" altLang="ja-JP" dirty="0"/>
              <a:t>, </a:t>
            </a:r>
            <a:r>
              <a:rPr kumimoji="1" lang="ja-JP" altLang="en-US" dirty="0"/>
              <a:t>中国人顔の大規模データベースは報告されているが</a:t>
            </a:r>
            <a:r>
              <a:rPr kumimoji="1" lang="en-US" altLang="ja-JP" dirty="0"/>
              <a:t>, </a:t>
            </a:r>
            <a:r>
              <a:rPr kumimoji="1" lang="ja-JP" altLang="en-US" b="1" dirty="0"/>
              <a:t>日本人顔を対象とした大規模データベースはまだ存在しない</a:t>
            </a:r>
            <a:r>
              <a:rPr lang="en-US" altLang="ja-JP" dirty="0"/>
              <a:t>.</a:t>
            </a:r>
            <a:endParaRPr kumimoji="1" lang="en-US" altLang="ja-JP" dirty="0"/>
          </a:p>
        </p:txBody>
      </p:sp>
      <p:sp>
        <p:nvSpPr>
          <p:cNvPr id="18" name="テキスト ボックス 17">
            <a:extLst>
              <a:ext uri="{FF2B5EF4-FFF2-40B4-BE49-F238E27FC236}">
                <a16:creationId xmlns:a16="http://schemas.microsoft.com/office/drawing/2014/main" id="{3CE718D6-7B4D-4EA9-8ACC-BF24F4EB5162}"/>
              </a:ext>
            </a:extLst>
          </p:cNvPr>
          <p:cNvSpPr txBox="1"/>
          <p:nvPr/>
        </p:nvSpPr>
        <p:spPr>
          <a:xfrm>
            <a:off x="8674311" y="1164105"/>
            <a:ext cx="3380847" cy="923330"/>
          </a:xfrm>
          <a:prstGeom prst="rect">
            <a:avLst/>
          </a:prstGeom>
          <a:solidFill>
            <a:schemeClr val="accent4"/>
          </a:solidFill>
        </p:spPr>
        <p:txBody>
          <a:bodyPr wrap="square">
            <a:spAutoFit/>
          </a:bodyPr>
          <a:lstStyle/>
          <a:p>
            <a:pPr algn="ctr"/>
            <a:r>
              <a:rPr lang="ja-JP" altLang="en-US" b="1" dirty="0"/>
              <a:t>自分たちで</a:t>
            </a:r>
            <a:endParaRPr lang="en-US" altLang="ja-JP" b="1" dirty="0"/>
          </a:p>
          <a:p>
            <a:pPr algn="ctr"/>
            <a:r>
              <a:rPr lang="ja-JP" altLang="en-US" b="1" dirty="0"/>
              <a:t>大規模日本人顔データベースを作成しよう！</a:t>
            </a:r>
            <a:endParaRPr kumimoji="1" lang="en-US" altLang="ja-JP" b="1" dirty="0"/>
          </a:p>
        </p:txBody>
      </p:sp>
      <p:sp>
        <p:nvSpPr>
          <p:cNvPr id="20" name="矢印: 右 19">
            <a:extLst>
              <a:ext uri="{FF2B5EF4-FFF2-40B4-BE49-F238E27FC236}">
                <a16:creationId xmlns:a16="http://schemas.microsoft.com/office/drawing/2014/main" id="{201616FE-D602-4096-B5CB-2190BF74A967}"/>
              </a:ext>
            </a:extLst>
          </p:cNvPr>
          <p:cNvSpPr/>
          <p:nvPr/>
        </p:nvSpPr>
        <p:spPr>
          <a:xfrm>
            <a:off x="7677863" y="1394938"/>
            <a:ext cx="697230" cy="461665"/>
          </a:xfrm>
          <a:prstGeom prst="rightArrow">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48" name="左中かっこ 47">
            <a:extLst>
              <a:ext uri="{FF2B5EF4-FFF2-40B4-BE49-F238E27FC236}">
                <a16:creationId xmlns:a16="http://schemas.microsoft.com/office/drawing/2014/main" id="{D3E126F5-1C42-4E16-8C03-DFAABC007E12}"/>
              </a:ext>
            </a:extLst>
          </p:cNvPr>
          <p:cNvSpPr/>
          <p:nvPr/>
        </p:nvSpPr>
        <p:spPr>
          <a:xfrm>
            <a:off x="269355" y="1042992"/>
            <a:ext cx="124814" cy="10591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6E8AD92D-D739-4C3D-B36D-D33853FF46AD}"/>
              </a:ext>
            </a:extLst>
          </p:cNvPr>
          <p:cNvPicPr>
            <a:picLocks noChangeAspect="1"/>
          </p:cNvPicPr>
          <p:nvPr/>
        </p:nvPicPr>
        <p:blipFill>
          <a:blip r:embed="rId7"/>
          <a:stretch>
            <a:fillRect/>
          </a:stretch>
        </p:blipFill>
        <p:spPr>
          <a:xfrm>
            <a:off x="87607" y="3199193"/>
            <a:ext cx="12016785" cy="2284262"/>
          </a:xfrm>
          <a:prstGeom prst="rect">
            <a:avLst/>
          </a:prstGeom>
        </p:spPr>
      </p:pic>
      <p:sp>
        <p:nvSpPr>
          <p:cNvPr id="49" name="正方形/長方形 48">
            <a:extLst>
              <a:ext uri="{FF2B5EF4-FFF2-40B4-BE49-F238E27FC236}">
                <a16:creationId xmlns:a16="http://schemas.microsoft.com/office/drawing/2014/main" id="{69F24A25-D3EA-40B3-ABF0-A9B1E77E5D2C}"/>
              </a:ext>
            </a:extLst>
          </p:cNvPr>
          <p:cNvSpPr/>
          <p:nvPr/>
        </p:nvSpPr>
        <p:spPr>
          <a:xfrm>
            <a:off x="6348248" y="5397730"/>
            <a:ext cx="3857297"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日本人顔識別器</a:t>
            </a:r>
            <a:endParaRPr lang="en-US" altLang="ja-JP" sz="2000" dirty="0">
              <a:solidFill>
                <a:schemeClr val="tx1"/>
              </a:solidFill>
            </a:endParaRPr>
          </a:p>
          <a:p>
            <a:pPr algn="ctr"/>
            <a:r>
              <a:rPr kumimoji="1" lang="ja-JP" altLang="en-US" sz="1400" dirty="0">
                <a:solidFill>
                  <a:schemeClr val="tx1"/>
                </a:solidFill>
              </a:rPr>
              <a:t>（</a:t>
            </a:r>
            <a:r>
              <a:rPr kumimoji="1" lang="en-US" altLang="ja-JP" sz="1400" dirty="0" err="1">
                <a:solidFill>
                  <a:schemeClr val="tx1"/>
                </a:solidFill>
              </a:rPr>
              <a:t>MobileNet</a:t>
            </a:r>
            <a:r>
              <a:rPr kumimoji="1" lang="en-US" altLang="ja-JP" sz="1400" dirty="0">
                <a:solidFill>
                  <a:schemeClr val="tx1"/>
                </a:solidFill>
              </a:rPr>
              <a:t> v2 [2]</a:t>
            </a:r>
            <a:r>
              <a:rPr kumimoji="1" lang="ja-JP" altLang="en-US" sz="1400" dirty="0">
                <a:solidFill>
                  <a:schemeClr val="tx1"/>
                </a:solidFill>
              </a:rPr>
              <a:t>を </a:t>
            </a:r>
            <a:r>
              <a:rPr lang="en-US" altLang="ja-JP" sz="1400" dirty="0">
                <a:solidFill>
                  <a:schemeClr val="tx1"/>
                </a:solidFill>
              </a:rPr>
              <a:t>Base Model </a:t>
            </a:r>
            <a:r>
              <a:rPr lang="ja-JP" altLang="en-US" sz="1400" dirty="0">
                <a:solidFill>
                  <a:schemeClr val="tx1"/>
                </a:solidFill>
              </a:rPr>
              <a:t>に使用</a:t>
            </a:r>
            <a:r>
              <a:rPr kumimoji="1" lang="ja-JP" altLang="en-US" sz="1400" dirty="0">
                <a:solidFill>
                  <a:schemeClr val="tx1"/>
                </a:solidFill>
              </a:rPr>
              <a:t>）</a:t>
            </a:r>
          </a:p>
        </p:txBody>
      </p:sp>
      <p:sp>
        <p:nvSpPr>
          <p:cNvPr id="50" name="正方形/長方形 49">
            <a:extLst>
              <a:ext uri="{FF2B5EF4-FFF2-40B4-BE49-F238E27FC236}">
                <a16:creationId xmlns:a16="http://schemas.microsoft.com/office/drawing/2014/main" id="{77153683-16AE-4CFF-B5D9-9C23C3B9C4B8}"/>
              </a:ext>
            </a:extLst>
          </p:cNvPr>
          <p:cNvSpPr/>
          <p:nvPr/>
        </p:nvSpPr>
        <p:spPr>
          <a:xfrm>
            <a:off x="1986455" y="5397730"/>
            <a:ext cx="2135611" cy="646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画像生成器</a:t>
            </a:r>
            <a:endParaRPr kumimoji="1" lang="en-US" altLang="ja-JP" dirty="0">
              <a:solidFill>
                <a:schemeClr val="tx1"/>
              </a:solidFill>
            </a:endParaRPr>
          </a:p>
          <a:p>
            <a:pPr algn="ctr"/>
            <a:r>
              <a:rPr lang="ja-JP" altLang="en-US" dirty="0">
                <a:solidFill>
                  <a:schemeClr val="tx1"/>
                </a:solidFill>
              </a:rPr>
              <a:t>（</a:t>
            </a:r>
            <a:r>
              <a:rPr lang="en-US" altLang="ja-JP" dirty="0">
                <a:solidFill>
                  <a:schemeClr val="tx1"/>
                </a:solidFill>
              </a:rPr>
              <a:t>Style-GAN [1]</a:t>
            </a:r>
            <a:r>
              <a:rPr lang="ja-JP" altLang="en-US" dirty="0">
                <a:solidFill>
                  <a:schemeClr val="tx1"/>
                </a:solidFill>
              </a:rPr>
              <a:t>）</a:t>
            </a:r>
            <a:endParaRPr kumimoji="1" lang="ja-JP" altLang="en-US" dirty="0">
              <a:solidFill>
                <a:schemeClr val="tx1"/>
              </a:solidFill>
            </a:endParaRPr>
          </a:p>
        </p:txBody>
      </p:sp>
    </p:spTree>
    <p:extLst>
      <p:ext uri="{BB962C8B-B14F-4D97-AF65-F5344CB8AC3E}">
        <p14:creationId xmlns:p14="http://schemas.microsoft.com/office/powerpoint/2010/main" val="47528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テキスト ボックス 35">
            <a:extLst>
              <a:ext uri="{FF2B5EF4-FFF2-40B4-BE49-F238E27FC236}">
                <a16:creationId xmlns:a16="http://schemas.microsoft.com/office/drawing/2014/main" id="{1C2FF11E-E576-4F51-8D55-9CF7B77AE30B}"/>
              </a:ext>
            </a:extLst>
          </p:cNvPr>
          <p:cNvSpPr txBox="1"/>
          <p:nvPr/>
        </p:nvSpPr>
        <p:spPr>
          <a:xfrm>
            <a:off x="0" y="86380"/>
            <a:ext cx="12192000" cy="523220"/>
          </a:xfrm>
          <a:prstGeom prst="rect">
            <a:avLst/>
          </a:prstGeom>
          <a:solidFill>
            <a:schemeClr val="bg1"/>
          </a:solidFill>
          <a:ln>
            <a:solidFill>
              <a:schemeClr val="bg1"/>
            </a:solidFill>
          </a:ln>
        </p:spPr>
        <p:txBody>
          <a:bodyPr wrap="square">
            <a:spAutoFit/>
          </a:bodyPr>
          <a:lstStyle/>
          <a:p>
            <a:pPr algn="ctr"/>
            <a:r>
              <a:rPr kumimoji="1" lang="ja-JP" altLang="en-US" sz="2800" b="1" u="sng" dirty="0"/>
              <a:t>結果と考察</a:t>
            </a:r>
            <a:r>
              <a:rPr kumimoji="1" lang="en-US" altLang="ja-JP" sz="2800" b="1" u="sng" dirty="0"/>
              <a:t>(1/2)</a:t>
            </a:r>
          </a:p>
        </p:txBody>
      </p:sp>
      <p:pic>
        <p:nvPicPr>
          <p:cNvPr id="15" name="録音したサウンド">
            <a:hlinkClick r:id="" action="ppaction://media"/>
            <a:extLst>
              <a:ext uri="{FF2B5EF4-FFF2-40B4-BE49-F238E27FC236}">
                <a16:creationId xmlns:a16="http://schemas.microsoft.com/office/drawing/2014/main" id="{9DA09DA5-2A26-4B1A-B0D0-1FEDB7EC8B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39103" y="172144"/>
            <a:ext cx="609600" cy="609600"/>
          </a:xfrm>
          <a:prstGeom prst="rect">
            <a:avLst/>
          </a:prstGeom>
        </p:spPr>
      </p:pic>
      <p:pic>
        <p:nvPicPr>
          <p:cNvPr id="14" name="録音したサウンド">
            <a:hlinkClick r:id="" action="ppaction://media"/>
            <a:extLst>
              <a:ext uri="{FF2B5EF4-FFF2-40B4-BE49-F238E27FC236}">
                <a16:creationId xmlns:a16="http://schemas.microsoft.com/office/drawing/2014/main" id="{22657FD4-D079-4DF6-B438-7ACC06AA01D0}"/>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9525" y="172144"/>
            <a:ext cx="609600" cy="609600"/>
          </a:xfrm>
          <a:prstGeom prst="rect">
            <a:avLst/>
          </a:prstGeom>
        </p:spPr>
      </p:pic>
      <p:sp>
        <p:nvSpPr>
          <p:cNvPr id="3" name="テキスト ボックス 2">
            <a:extLst>
              <a:ext uri="{FF2B5EF4-FFF2-40B4-BE49-F238E27FC236}">
                <a16:creationId xmlns:a16="http://schemas.microsoft.com/office/drawing/2014/main" id="{751C9939-67B4-4369-8CD1-8FB357ED86EA}"/>
              </a:ext>
            </a:extLst>
          </p:cNvPr>
          <p:cNvSpPr txBox="1"/>
          <p:nvPr/>
        </p:nvSpPr>
        <p:spPr>
          <a:xfrm>
            <a:off x="1116576" y="4904880"/>
            <a:ext cx="10451134" cy="830997"/>
          </a:xfrm>
          <a:prstGeom prst="rect">
            <a:avLst/>
          </a:prstGeom>
          <a:noFill/>
        </p:spPr>
        <p:txBody>
          <a:bodyPr wrap="square" rtlCol="0">
            <a:spAutoFit/>
          </a:bodyPr>
          <a:lstStyle/>
          <a:p>
            <a:r>
              <a:rPr kumimoji="1" lang="ja-JP" altLang="en-US" sz="2400" dirty="0"/>
              <a:t>作成した識別器は</a:t>
            </a:r>
            <a:r>
              <a:rPr kumimoji="1" lang="en-US" altLang="ja-JP" sz="2400" dirty="0"/>
              <a:t>, 86.2%</a:t>
            </a:r>
            <a:r>
              <a:rPr kumimoji="1" lang="ja-JP" altLang="en-US" sz="2400" dirty="0"/>
              <a:t>の精度で日本人顔を識別することが可能であった</a:t>
            </a:r>
            <a:r>
              <a:rPr kumimoji="1" lang="en-US" altLang="ja-JP" sz="2400" dirty="0"/>
              <a:t>.</a:t>
            </a:r>
          </a:p>
          <a:p>
            <a:r>
              <a:rPr lang="ja-JP" altLang="en-US" sz="2400" dirty="0"/>
              <a:t>今後さらなる識別精度の向上が可能であることが示唆された</a:t>
            </a:r>
            <a:r>
              <a:rPr lang="en-US" altLang="ja-JP" sz="2400" dirty="0"/>
              <a:t>.</a:t>
            </a:r>
            <a:endParaRPr kumimoji="1" lang="ja-JP" altLang="en-US" sz="2400" dirty="0"/>
          </a:p>
        </p:txBody>
      </p:sp>
      <p:pic>
        <p:nvPicPr>
          <p:cNvPr id="55" name="図 54">
            <a:extLst>
              <a:ext uri="{FF2B5EF4-FFF2-40B4-BE49-F238E27FC236}">
                <a16:creationId xmlns:a16="http://schemas.microsoft.com/office/drawing/2014/main" id="{B811FAF0-315C-4D18-9EB1-7AD282F5CAB5}"/>
              </a:ext>
            </a:extLst>
          </p:cNvPr>
          <p:cNvPicPr>
            <a:picLocks noChangeAspect="1"/>
          </p:cNvPicPr>
          <p:nvPr/>
        </p:nvPicPr>
        <p:blipFill>
          <a:blip r:embed="rId7"/>
          <a:stretch>
            <a:fillRect/>
          </a:stretch>
        </p:blipFill>
        <p:spPr>
          <a:xfrm>
            <a:off x="509473" y="1284003"/>
            <a:ext cx="5325556" cy="2946476"/>
          </a:xfrm>
          <a:prstGeom prst="rect">
            <a:avLst/>
          </a:prstGeom>
        </p:spPr>
      </p:pic>
      <p:pic>
        <p:nvPicPr>
          <p:cNvPr id="56" name="図 55">
            <a:extLst>
              <a:ext uri="{FF2B5EF4-FFF2-40B4-BE49-F238E27FC236}">
                <a16:creationId xmlns:a16="http://schemas.microsoft.com/office/drawing/2014/main" id="{A6472799-740E-4543-9F76-6CFFF3B22796}"/>
              </a:ext>
            </a:extLst>
          </p:cNvPr>
          <p:cNvPicPr>
            <a:picLocks noChangeAspect="1"/>
          </p:cNvPicPr>
          <p:nvPr/>
        </p:nvPicPr>
        <p:blipFill>
          <a:blip r:embed="rId8"/>
          <a:stretch>
            <a:fillRect/>
          </a:stretch>
        </p:blipFill>
        <p:spPr>
          <a:xfrm>
            <a:off x="5975168" y="1284002"/>
            <a:ext cx="5281651" cy="2988000"/>
          </a:xfrm>
          <a:prstGeom prst="rect">
            <a:avLst/>
          </a:prstGeom>
        </p:spPr>
      </p:pic>
    </p:spTree>
    <p:extLst>
      <p:ext uri="{BB962C8B-B14F-4D97-AF65-F5344CB8AC3E}">
        <p14:creationId xmlns:p14="http://schemas.microsoft.com/office/powerpoint/2010/main" val="56932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9" fill="hold"/>
                                        <p:tgtEl>
                                          <p:spTgt spid="15"/>
                                        </p:tgtEl>
                                      </p:cBhvr>
                                    </p:cmd>
                                  </p:childTnLst>
                                </p:cTn>
                              </p:par>
                            </p:childTnLst>
                          </p:cTn>
                        </p:par>
                        <p:par>
                          <p:cTn id="7" fill="hold">
                            <p:stCondLst>
                              <p:cond delay="28759"/>
                            </p:stCondLst>
                            <p:childTnLst>
                              <p:par>
                                <p:cTn id="8" presetID="1" presetClass="mediacall" presetSubtype="0" fill="hold" nodeType="afterEffect">
                                  <p:stCondLst>
                                    <p:cond delay="0"/>
                                  </p:stCondLst>
                                  <p:childTnLst>
                                    <p:cmd type="call" cmd="playFrom(0.0)">
                                      <p:cBhvr>
                                        <p:cTn id="9" dur="1403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5"/>
                </p:tgtEl>
              </p:cMediaNode>
            </p:audio>
            <p:audio>
              <p:cMediaNode vol="80000">
                <p:cTn id="11"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40C9285-0675-44F0-80CA-2C8BF7AD3055}"/>
              </a:ext>
            </a:extLst>
          </p:cNvPr>
          <p:cNvSpPr txBox="1"/>
          <p:nvPr/>
        </p:nvSpPr>
        <p:spPr>
          <a:xfrm>
            <a:off x="162116" y="641013"/>
            <a:ext cx="4376291" cy="338554"/>
          </a:xfrm>
          <a:prstGeom prst="rect">
            <a:avLst/>
          </a:prstGeom>
          <a:noFill/>
        </p:spPr>
        <p:txBody>
          <a:bodyPr wrap="square">
            <a:spAutoFit/>
          </a:bodyPr>
          <a:lstStyle/>
          <a:p>
            <a:pPr algn="ctr"/>
            <a:r>
              <a:rPr lang="ja-JP" altLang="en-US" sz="1600" dirty="0"/>
              <a:t>生成された日本人女性顔画像のサンプル</a:t>
            </a:r>
          </a:p>
        </p:txBody>
      </p:sp>
      <p:sp>
        <p:nvSpPr>
          <p:cNvPr id="12" name="テキスト ボックス 11">
            <a:extLst>
              <a:ext uri="{FF2B5EF4-FFF2-40B4-BE49-F238E27FC236}">
                <a16:creationId xmlns:a16="http://schemas.microsoft.com/office/drawing/2014/main" id="{32BB076B-2E31-4F5E-9094-7C4D7E6BB1B9}"/>
              </a:ext>
            </a:extLst>
          </p:cNvPr>
          <p:cNvSpPr txBox="1"/>
          <p:nvPr/>
        </p:nvSpPr>
        <p:spPr>
          <a:xfrm>
            <a:off x="4538407" y="1010980"/>
            <a:ext cx="7057975" cy="1938992"/>
          </a:xfrm>
          <a:prstGeom prst="rect">
            <a:avLst/>
          </a:prstGeom>
          <a:noFill/>
        </p:spPr>
        <p:txBody>
          <a:bodyPr wrap="square">
            <a:spAutoFit/>
          </a:bodyPr>
          <a:lstStyle/>
          <a:p>
            <a:r>
              <a:rPr kumimoji="1" lang="ja-JP" altLang="en-US" sz="2400" dirty="0"/>
              <a:t>生成された顔画像は</a:t>
            </a:r>
            <a:r>
              <a:rPr kumimoji="1" lang="en-US" altLang="ja-JP" sz="2400" dirty="0"/>
              <a:t>, </a:t>
            </a:r>
          </a:p>
          <a:p>
            <a:r>
              <a:rPr kumimoji="1" lang="ja-JP" altLang="en-US" sz="2400" dirty="0"/>
              <a:t>・日本人的な特徴を備えている</a:t>
            </a:r>
            <a:endParaRPr kumimoji="1" lang="en-US" altLang="ja-JP" sz="2400" dirty="0"/>
          </a:p>
          <a:p>
            <a:r>
              <a:rPr lang="ja-JP" altLang="en-US" sz="2400" dirty="0"/>
              <a:t>・様々な表情を有する自然な顔画像である</a:t>
            </a:r>
            <a:endParaRPr lang="en-US" altLang="ja-JP" sz="2400" dirty="0"/>
          </a:p>
          <a:p>
            <a:r>
              <a:rPr lang="ja-JP" altLang="en-US" sz="2400" dirty="0"/>
              <a:t>ことから</a:t>
            </a:r>
            <a:r>
              <a:rPr lang="en-US" altLang="ja-JP" sz="2400" dirty="0"/>
              <a:t>,</a:t>
            </a:r>
            <a:r>
              <a:rPr lang="ja-JP" altLang="en-US" sz="2400" dirty="0"/>
              <a:t> 本手法を利用することで高品質な日本人顔データベースの作成が可能となると考えられる</a:t>
            </a:r>
            <a:r>
              <a:rPr lang="en-US" altLang="ja-JP" sz="2400" dirty="0"/>
              <a:t>.</a:t>
            </a:r>
          </a:p>
        </p:txBody>
      </p:sp>
      <p:sp>
        <p:nvSpPr>
          <p:cNvPr id="13" name="テキスト ボックス 12">
            <a:extLst>
              <a:ext uri="{FF2B5EF4-FFF2-40B4-BE49-F238E27FC236}">
                <a16:creationId xmlns:a16="http://schemas.microsoft.com/office/drawing/2014/main" id="{84780024-5B44-45A2-89CE-3821780DBEF9}"/>
              </a:ext>
            </a:extLst>
          </p:cNvPr>
          <p:cNvSpPr txBox="1"/>
          <p:nvPr/>
        </p:nvSpPr>
        <p:spPr>
          <a:xfrm>
            <a:off x="4535812" y="4496127"/>
            <a:ext cx="7469437" cy="1569660"/>
          </a:xfrm>
          <a:prstGeom prst="rect">
            <a:avLst/>
          </a:prstGeom>
          <a:noFill/>
        </p:spPr>
        <p:txBody>
          <a:bodyPr wrap="square">
            <a:spAutoFit/>
          </a:bodyPr>
          <a:lstStyle/>
          <a:p>
            <a:pPr>
              <a:defRPr/>
            </a:pPr>
            <a:r>
              <a:rPr lang="ja-JP" altLang="en-US" sz="3200" dirty="0"/>
              <a:t>現実には存在しない顔画像が生成されるため</a:t>
            </a:r>
            <a:r>
              <a:rPr lang="en-US" altLang="ja-JP" sz="3200" dirty="0"/>
              <a:t>, </a:t>
            </a:r>
            <a:r>
              <a:rPr lang="ja-JP" altLang="en-US" sz="3200" b="1" dirty="0"/>
              <a:t>肖像権確保の問題が回避できる</a:t>
            </a:r>
            <a:r>
              <a:rPr lang="ja-JP" altLang="en-US" sz="3200" dirty="0"/>
              <a:t>ことが</a:t>
            </a:r>
            <a:r>
              <a:rPr lang="en-US" altLang="ja-JP" sz="3200" dirty="0"/>
              <a:t>, </a:t>
            </a:r>
            <a:r>
              <a:rPr lang="ja-JP" altLang="en-US" sz="3200" dirty="0"/>
              <a:t> 本手法の大きな利点である</a:t>
            </a:r>
            <a:r>
              <a:rPr lang="en-US" altLang="ja-JP" sz="3200" dirty="0"/>
              <a:t>.</a:t>
            </a:r>
            <a:endParaRPr kumimoji="1" lang="ja-JP" altLang="en-US" sz="3200" dirty="0"/>
          </a:p>
        </p:txBody>
      </p:sp>
      <p:sp>
        <p:nvSpPr>
          <p:cNvPr id="14" name="テキスト ボックス 13">
            <a:extLst>
              <a:ext uri="{FF2B5EF4-FFF2-40B4-BE49-F238E27FC236}">
                <a16:creationId xmlns:a16="http://schemas.microsoft.com/office/drawing/2014/main" id="{E2D25679-2EE6-4CCE-ABF0-6ADFF437B352}"/>
              </a:ext>
            </a:extLst>
          </p:cNvPr>
          <p:cNvSpPr txBox="1"/>
          <p:nvPr/>
        </p:nvSpPr>
        <p:spPr>
          <a:xfrm>
            <a:off x="0" y="86380"/>
            <a:ext cx="12192000" cy="523220"/>
          </a:xfrm>
          <a:prstGeom prst="rect">
            <a:avLst/>
          </a:prstGeom>
          <a:solidFill>
            <a:schemeClr val="bg1"/>
          </a:solidFill>
          <a:ln>
            <a:solidFill>
              <a:schemeClr val="bg1"/>
            </a:solidFill>
          </a:ln>
        </p:spPr>
        <p:txBody>
          <a:bodyPr wrap="square">
            <a:spAutoFit/>
          </a:bodyPr>
          <a:lstStyle/>
          <a:p>
            <a:pPr algn="ctr"/>
            <a:r>
              <a:rPr kumimoji="1" lang="ja-JP" altLang="en-US" sz="2800" b="1" u="sng" dirty="0"/>
              <a:t>結果と考察</a:t>
            </a:r>
            <a:r>
              <a:rPr kumimoji="1" lang="en-US" altLang="ja-JP" sz="2800" b="1" u="sng" dirty="0"/>
              <a:t>(2/2)</a:t>
            </a:r>
          </a:p>
        </p:txBody>
      </p:sp>
      <p:grpSp>
        <p:nvGrpSpPr>
          <p:cNvPr id="24" name="グループ化 23">
            <a:extLst>
              <a:ext uri="{FF2B5EF4-FFF2-40B4-BE49-F238E27FC236}">
                <a16:creationId xmlns:a16="http://schemas.microsoft.com/office/drawing/2014/main" id="{FBD846D8-ABE1-43AB-8DAA-F7C7A9B73144}"/>
              </a:ext>
            </a:extLst>
          </p:cNvPr>
          <p:cNvGrpSpPr/>
          <p:nvPr/>
        </p:nvGrpSpPr>
        <p:grpSpPr>
          <a:xfrm>
            <a:off x="927251" y="1011920"/>
            <a:ext cx="2846026" cy="5692048"/>
            <a:chOff x="15956657" y="12443306"/>
            <a:chExt cx="3492384" cy="6984765"/>
          </a:xfrm>
        </p:grpSpPr>
        <p:pic>
          <p:nvPicPr>
            <p:cNvPr id="25" name="図 24">
              <a:extLst>
                <a:ext uri="{FF2B5EF4-FFF2-40B4-BE49-F238E27FC236}">
                  <a16:creationId xmlns:a16="http://schemas.microsoft.com/office/drawing/2014/main" id="{834E4649-8512-488F-A47C-DDEB6053135D}"/>
                </a:ext>
              </a:extLst>
            </p:cNvPr>
            <p:cNvPicPr>
              <a:picLocks noChangeAspect="1"/>
            </p:cNvPicPr>
            <p:nvPr/>
          </p:nvPicPr>
          <p:blipFill>
            <a:blip r:embed="rId2"/>
            <a:stretch>
              <a:fillRect/>
            </a:stretch>
          </p:blipFill>
          <p:spPr>
            <a:xfrm>
              <a:off x="15956661" y="12443306"/>
              <a:ext cx="1746190" cy="1746190"/>
            </a:xfrm>
            <a:prstGeom prst="rect">
              <a:avLst/>
            </a:prstGeom>
          </p:spPr>
        </p:pic>
        <p:pic>
          <p:nvPicPr>
            <p:cNvPr id="26" name="図 25">
              <a:extLst>
                <a:ext uri="{FF2B5EF4-FFF2-40B4-BE49-F238E27FC236}">
                  <a16:creationId xmlns:a16="http://schemas.microsoft.com/office/drawing/2014/main" id="{D1D8AFDE-1087-4A46-94D7-38A952AA8884}"/>
                </a:ext>
              </a:extLst>
            </p:cNvPr>
            <p:cNvPicPr>
              <a:picLocks noChangeAspect="1"/>
            </p:cNvPicPr>
            <p:nvPr/>
          </p:nvPicPr>
          <p:blipFill>
            <a:blip r:embed="rId3"/>
            <a:stretch>
              <a:fillRect/>
            </a:stretch>
          </p:blipFill>
          <p:spPr>
            <a:xfrm>
              <a:off x="15956658" y="15935692"/>
              <a:ext cx="1746190" cy="1746190"/>
            </a:xfrm>
            <a:prstGeom prst="rect">
              <a:avLst/>
            </a:prstGeom>
          </p:spPr>
        </p:pic>
        <p:pic>
          <p:nvPicPr>
            <p:cNvPr id="27" name="図 26">
              <a:extLst>
                <a:ext uri="{FF2B5EF4-FFF2-40B4-BE49-F238E27FC236}">
                  <a16:creationId xmlns:a16="http://schemas.microsoft.com/office/drawing/2014/main" id="{F1C8F9CD-198B-465D-8FB5-05E3767E60E0}"/>
                </a:ext>
              </a:extLst>
            </p:cNvPr>
            <p:cNvPicPr>
              <a:picLocks noChangeAspect="1"/>
            </p:cNvPicPr>
            <p:nvPr/>
          </p:nvPicPr>
          <p:blipFill>
            <a:blip r:embed="rId4"/>
            <a:stretch>
              <a:fillRect/>
            </a:stretch>
          </p:blipFill>
          <p:spPr>
            <a:xfrm>
              <a:off x="15956657" y="17681881"/>
              <a:ext cx="1746190" cy="1746190"/>
            </a:xfrm>
            <a:prstGeom prst="rect">
              <a:avLst/>
            </a:prstGeom>
          </p:spPr>
        </p:pic>
        <p:pic>
          <p:nvPicPr>
            <p:cNvPr id="28" name="図 27">
              <a:extLst>
                <a:ext uri="{FF2B5EF4-FFF2-40B4-BE49-F238E27FC236}">
                  <a16:creationId xmlns:a16="http://schemas.microsoft.com/office/drawing/2014/main" id="{8266AEAE-5C34-408E-B589-1C4A47920539}"/>
                </a:ext>
              </a:extLst>
            </p:cNvPr>
            <p:cNvPicPr>
              <a:picLocks noChangeAspect="1"/>
            </p:cNvPicPr>
            <p:nvPr/>
          </p:nvPicPr>
          <p:blipFill>
            <a:blip r:embed="rId5"/>
            <a:stretch>
              <a:fillRect/>
            </a:stretch>
          </p:blipFill>
          <p:spPr>
            <a:xfrm>
              <a:off x="17702848" y="15935692"/>
              <a:ext cx="1746190" cy="1746190"/>
            </a:xfrm>
            <a:prstGeom prst="rect">
              <a:avLst/>
            </a:prstGeom>
          </p:spPr>
        </p:pic>
        <p:pic>
          <p:nvPicPr>
            <p:cNvPr id="29" name="図 28">
              <a:extLst>
                <a:ext uri="{FF2B5EF4-FFF2-40B4-BE49-F238E27FC236}">
                  <a16:creationId xmlns:a16="http://schemas.microsoft.com/office/drawing/2014/main" id="{A9301DB8-298E-4A39-8F4C-97E2DADB84C1}"/>
                </a:ext>
              </a:extLst>
            </p:cNvPr>
            <p:cNvPicPr>
              <a:picLocks noChangeAspect="1"/>
            </p:cNvPicPr>
            <p:nvPr/>
          </p:nvPicPr>
          <p:blipFill>
            <a:blip r:embed="rId6"/>
            <a:stretch>
              <a:fillRect/>
            </a:stretch>
          </p:blipFill>
          <p:spPr>
            <a:xfrm>
              <a:off x="17702851" y="12443307"/>
              <a:ext cx="1746190" cy="1746190"/>
            </a:xfrm>
            <a:prstGeom prst="rect">
              <a:avLst/>
            </a:prstGeom>
          </p:spPr>
        </p:pic>
        <p:pic>
          <p:nvPicPr>
            <p:cNvPr id="30" name="図 29">
              <a:extLst>
                <a:ext uri="{FF2B5EF4-FFF2-40B4-BE49-F238E27FC236}">
                  <a16:creationId xmlns:a16="http://schemas.microsoft.com/office/drawing/2014/main" id="{DB1B4E3F-8884-497B-952B-1677C64B4E4F}"/>
                </a:ext>
              </a:extLst>
            </p:cNvPr>
            <p:cNvPicPr>
              <a:picLocks noChangeAspect="1"/>
            </p:cNvPicPr>
            <p:nvPr/>
          </p:nvPicPr>
          <p:blipFill>
            <a:blip r:embed="rId7"/>
            <a:stretch>
              <a:fillRect/>
            </a:stretch>
          </p:blipFill>
          <p:spPr>
            <a:xfrm>
              <a:off x="17702848" y="17681881"/>
              <a:ext cx="1746190" cy="1746190"/>
            </a:xfrm>
            <a:prstGeom prst="rect">
              <a:avLst/>
            </a:prstGeom>
          </p:spPr>
        </p:pic>
        <p:pic>
          <p:nvPicPr>
            <p:cNvPr id="31" name="図 30">
              <a:extLst>
                <a:ext uri="{FF2B5EF4-FFF2-40B4-BE49-F238E27FC236}">
                  <a16:creationId xmlns:a16="http://schemas.microsoft.com/office/drawing/2014/main" id="{4AA8FE85-1163-45F9-92E0-BA88D7697AA6}"/>
                </a:ext>
              </a:extLst>
            </p:cNvPr>
            <p:cNvPicPr>
              <a:picLocks noChangeAspect="1"/>
            </p:cNvPicPr>
            <p:nvPr/>
          </p:nvPicPr>
          <p:blipFill>
            <a:blip r:embed="rId8"/>
            <a:stretch>
              <a:fillRect/>
            </a:stretch>
          </p:blipFill>
          <p:spPr>
            <a:xfrm>
              <a:off x="17702851" y="14189503"/>
              <a:ext cx="1746190" cy="1746190"/>
            </a:xfrm>
            <a:prstGeom prst="rect">
              <a:avLst/>
            </a:prstGeom>
          </p:spPr>
        </p:pic>
        <p:pic>
          <p:nvPicPr>
            <p:cNvPr id="32" name="図 31">
              <a:extLst>
                <a:ext uri="{FF2B5EF4-FFF2-40B4-BE49-F238E27FC236}">
                  <a16:creationId xmlns:a16="http://schemas.microsoft.com/office/drawing/2014/main" id="{834DE72D-898B-4F50-AC0C-17D04CEF4955}"/>
                </a:ext>
              </a:extLst>
            </p:cNvPr>
            <p:cNvPicPr>
              <a:picLocks noChangeAspect="1"/>
            </p:cNvPicPr>
            <p:nvPr/>
          </p:nvPicPr>
          <p:blipFill>
            <a:blip r:embed="rId9"/>
            <a:stretch>
              <a:fillRect/>
            </a:stretch>
          </p:blipFill>
          <p:spPr>
            <a:xfrm>
              <a:off x="15956660" y="14189502"/>
              <a:ext cx="1746190" cy="1746190"/>
            </a:xfrm>
            <a:prstGeom prst="rect">
              <a:avLst/>
            </a:prstGeom>
          </p:spPr>
        </p:pic>
      </p:grpSp>
    </p:spTree>
    <p:extLst>
      <p:ext uri="{BB962C8B-B14F-4D97-AF65-F5344CB8AC3E}">
        <p14:creationId xmlns:p14="http://schemas.microsoft.com/office/powerpoint/2010/main" val="28612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CECC9913-E0B2-4AEA-8526-116C57F564F2}"/>
              </a:ext>
            </a:extLst>
          </p:cNvPr>
          <p:cNvSpPr txBox="1"/>
          <p:nvPr/>
        </p:nvSpPr>
        <p:spPr>
          <a:xfrm>
            <a:off x="0" y="86380"/>
            <a:ext cx="12192000" cy="523220"/>
          </a:xfrm>
          <a:prstGeom prst="rect">
            <a:avLst/>
          </a:prstGeom>
          <a:solidFill>
            <a:schemeClr val="bg1"/>
          </a:solidFill>
          <a:ln>
            <a:solidFill>
              <a:schemeClr val="bg1"/>
            </a:solidFill>
          </a:ln>
        </p:spPr>
        <p:txBody>
          <a:bodyPr wrap="square">
            <a:spAutoFit/>
          </a:bodyPr>
          <a:lstStyle/>
          <a:p>
            <a:pPr algn="ctr"/>
            <a:r>
              <a:rPr kumimoji="1" lang="ja-JP" altLang="en-US" sz="2800" b="1" u="sng" dirty="0"/>
              <a:t>今後の展望</a:t>
            </a:r>
            <a:endParaRPr kumimoji="1" lang="en-US" altLang="ja-JP" sz="2800" b="1" u="sng" dirty="0"/>
          </a:p>
        </p:txBody>
      </p:sp>
      <p:pic>
        <p:nvPicPr>
          <p:cNvPr id="4" name="録音したサウンド">
            <a:hlinkClick r:id="" action="ppaction://media"/>
            <a:extLst>
              <a:ext uri="{FF2B5EF4-FFF2-40B4-BE49-F238E27FC236}">
                <a16:creationId xmlns:a16="http://schemas.microsoft.com/office/drawing/2014/main" id="{35680E78-A4E9-4413-AB8F-B7DC3E7349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82400" y="28575"/>
            <a:ext cx="609600" cy="609600"/>
          </a:xfrm>
          <a:prstGeom prst="rect">
            <a:avLst/>
          </a:prstGeom>
        </p:spPr>
      </p:pic>
      <p:sp>
        <p:nvSpPr>
          <p:cNvPr id="2" name="テキスト ボックス 1">
            <a:extLst>
              <a:ext uri="{FF2B5EF4-FFF2-40B4-BE49-F238E27FC236}">
                <a16:creationId xmlns:a16="http://schemas.microsoft.com/office/drawing/2014/main" id="{E5403427-0900-4D9A-81C7-D98284A6F748}"/>
              </a:ext>
            </a:extLst>
          </p:cNvPr>
          <p:cNvSpPr txBox="1"/>
          <p:nvPr/>
        </p:nvSpPr>
        <p:spPr>
          <a:xfrm>
            <a:off x="811444" y="1720840"/>
            <a:ext cx="10910864" cy="390876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より多くの日本人顔画像を追加したデータベースで学習させた </a:t>
            </a:r>
            <a:r>
              <a:rPr kumimoji="1" lang="en-US" altLang="ja-JP" sz="2400" dirty="0"/>
              <a:t>Style-GAN </a:t>
            </a:r>
            <a:r>
              <a:rPr lang="ja-JP" altLang="en-US" sz="2400" dirty="0"/>
              <a:t>で</a:t>
            </a:r>
            <a:r>
              <a:rPr kumimoji="1" lang="en-US" altLang="ja-JP" sz="2400" dirty="0"/>
              <a:t>, </a:t>
            </a:r>
            <a:r>
              <a:rPr kumimoji="1" lang="ja-JP" altLang="en-US" sz="2400" dirty="0"/>
              <a:t>より多様性のある日本人顔画像を高頻度で生成させる</a:t>
            </a:r>
            <a:endParaRPr lang="en-US" altLang="ja-JP" sz="2400" dirty="0"/>
          </a:p>
          <a:p>
            <a:pPr marL="285750" indent="-285750">
              <a:buFont typeface="Arial" panose="020B0604020202020204" pitchFamily="34" charset="0"/>
              <a:buChar char="•"/>
            </a:pPr>
            <a:r>
              <a:rPr kumimoji="1" lang="ja-JP" altLang="en-US" sz="2400" dirty="0"/>
              <a:t>識別率の改善を施</a:t>
            </a:r>
            <a:r>
              <a:rPr lang="ja-JP" altLang="en-US" sz="2400" dirty="0"/>
              <a:t>した</a:t>
            </a:r>
            <a:r>
              <a:rPr kumimoji="1" lang="ja-JP" altLang="en-US" sz="2400" dirty="0"/>
              <a:t>日本人顔識別器を用いる</a:t>
            </a:r>
            <a:endParaRPr lang="en-US" altLang="ja-JP" sz="2400" dirty="0"/>
          </a:p>
          <a:p>
            <a:pPr marL="285750" indent="-285750">
              <a:buFont typeface="Arial" panose="020B0604020202020204" pitchFamily="34" charset="0"/>
              <a:buChar char="•"/>
            </a:pPr>
            <a:r>
              <a:rPr kumimoji="1" lang="ja-JP" altLang="en-US" sz="2400" dirty="0"/>
              <a:t>男女顔識別器を組み合わせる</a:t>
            </a:r>
            <a:endParaRPr kumimoji="1" lang="en-US" altLang="ja-JP" sz="2400" dirty="0"/>
          </a:p>
          <a:p>
            <a:r>
              <a:rPr lang="ja-JP" altLang="en-US" sz="2400" dirty="0"/>
              <a:t>以上の</a:t>
            </a:r>
            <a:r>
              <a:rPr lang="en-US" altLang="ja-JP" sz="2400" dirty="0"/>
              <a:t>3</a:t>
            </a:r>
            <a:r>
              <a:rPr lang="ja-JP" altLang="en-US" sz="2400" dirty="0"/>
              <a:t>点を行うことで</a:t>
            </a:r>
            <a:r>
              <a:rPr lang="en-US" altLang="ja-JP" sz="2400" dirty="0"/>
              <a:t>, </a:t>
            </a:r>
            <a:r>
              <a:rPr kumimoji="1" lang="ja-JP" altLang="en-US" sz="2400" dirty="0"/>
              <a:t>より効率的により高品質な大規模日本人顔データベースが作成可能になると考えられる</a:t>
            </a:r>
            <a:r>
              <a:rPr kumimoji="1" lang="en-US" altLang="ja-JP" sz="2400" dirty="0"/>
              <a:t>.</a:t>
            </a:r>
          </a:p>
          <a:p>
            <a:endParaRPr kumimoji="1" lang="en-US" altLang="ja-JP" sz="2400" dirty="0"/>
          </a:p>
          <a:p>
            <a:endParaRPr kumimoji="1" lang="en-US" altLang="ja-JP" sz="2400" dirty="0"/>
          </a:p>
          <a:p>
            <a:pPr algn="ctr"/>
            <a:r>
              <a:rPr kumimoji="1" lang="ja-JP" altLang="en-US" sz="2800" dirty="0"/>
              <a:t>本研究で最終的に作成した顔データベースは</a:t>
            </a:r>
            <a:r>
              <a:rPr kumimoji="1" lang="en-US" altLang="ja-JP" sz="2800" dirty="0"/>
              <a:t>, </a:t>
            </a:r>
            <a:r>
              <a:rPr kumimoji="1" lang="ja-JP" altLang="en-US" sz="2800" dirty="0"/>
              <a:t>研究目的で研究者が自由に利用できる形での一般公開を予定しています</a:t>
            </a:r>
            <a:r>
              <a:rPr kumimoji="1" lang="en-US" altLang="ja-JP" sz="2800" dirty="0"/>
              <a:t>.</a:t>
            </a:r>
            <a:endParaRPr kumimoji="1" lang="ja-JP" altLang="en-US" sz="2800" dirty="0"/>
          </a:p>
        </p:txBody>
      </p:sp>
    </p:spTree>
    <p:extLst>
      <p:ext uri="{BB962C8B-B14F-4D97-AF65-F5344CB8AC3E}">
        <p14:creationId xmlns:p14="http://schemas.microsoft.com/office/powerpoint/2010/main" val="119527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427</Words>
  <Application>Microsoft Office PowerPoint</Application>
  <PresentationFormat>ワイド画面</PresentationFormat>
  <Paragraphs>34</Paragraphs>
  <Slides>5</Slides>
  <Notes>1</Notes>
  <HiddenSlides>0</HiddenSlides>
  <MMClips>5</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游ゴシック</vt:lpstr>
      <vt:lpstr>游ゴシック Light</vt:lpstr>
      <vt:lpstr>Arial</vt:lpstr>
      <vt:lpstr>Times New Roman</vt:lpstr>
      <vt:lpstr>Office テーマ</vt:lpstr>
      <vt:lpstr>Style-GANによる 大規模日本人顔データベース作成の試み</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Style-GANによる 大規模日本人顔データベース作成の試み</dc:title>
  <dc:creator>鈴木 厚也</dc:creator>
  <cp:lastModifiedBy>鈴木 厚也</cp:lastModifiedBy>
  <cp:revision>5</cp:revision>
  <dcterms:created xsi:type="dcterms:W3CDTF">2021-08-13T01:39:28Z</dcterms:created>
  <dcterms:modified xsi:type="dcterms:W3CDTF">2021-08-18T11:35:32Z</dcterms:modified>
</cp:coreProperties>
</file>